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6" r:id="rId3"/>
    <p:sldId id="263" r:id="rId4"/>
    <p:sldId id="258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984"/>
    <a:srgbClr val="D2C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4" autoAdjust="0"/>
    <p:restoredTop sz="94673" autoAdjust="0"/>
  </p:normalViewPr>
  <p:slideViewPr>
    <p:cSldViewPr>
      <p:cViewPr>
        <p:scale>
          <a:sx n="117" d="100"/>
          <a:sy n="117" d="100"/>
        </p:scale>
        <p:origin x="-103" y="-15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4390E-CFEA-43D7-B728-FE985C7330D8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A6592-8C83-4499-BAA3-3293923D9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4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9">
              <a:defRPr/>
            </a:pPr>
            <a:r>
              <a:rPr lang="en-US" dirty="0"/>
              <a:t>This slide</a:t>
            </a:r>
            <a:r>
              <a:rPr lang="en-US" baseline="0" dirty="0"/>
              <a:t> addresses item 5 requested from the sub-committee. 1/2min</a:t>
            </a:r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  myDEQ is an online portal that provides a paperless option for the regulated community to obtain, modify, terminate permits/registrations and submit compliance reports to ADEQ. </a:t>
            </a:r>
          </a:p>
          <a:p>
            <a:pPr marL="228597" indent="-228597">
              <a:buAutoNum type="arabicPeriod" startAt="2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portal assists Arizona businesses by speeding up the permitting processes from several days/weeks to real-time, which eliminates the burden of paper permitting and compliance reporting on the regulated community.</a:t>
            </a:r>
          </a:p>
          <a:p>
            <a:pPr marL="228597" indent="-228597">
              <a:buAutoNum type="arabicPeriod" startAt="2"/>
            </a:pPr>
            <a:r>
              <a:rPr lang="en-US" dirty="0"/>
              <a:t>25% (44) of the agency’s services to regulated entities are now available online</a:t>
            </a:r>
          </a:p>
          <a:p>
            <a:pPr marL="228597" indent="-228597">
              <a:buAutoNum type="arabicPeriod" startAt="2"/>
            </a:pPr>
            <a:r>
              <a:rPr lang="en-US" dirty="0"/>
              <a:t>Permitting timeframes have been reduced by 99% to same day decision</a:t>
            </a:r>
          </a:p>
          <a:p>
            <a:pPr marL="228597" indent="-228597" defTabSz="914389">
              <a:buFontTx/>
              <a:buAutoNum type="arabicPeriod" startAt="2"/>
              <a:defRPr/>
            </a:pPr>
            <a:r>
              <a:rPr lang="en-US" dirty="0"/>
              <a:t>The annual economic benefits using a calculator developed by Environmental Information Exchange Network (EIEN) for the completed 44 services is estimated at $145M</a:t>
            </a:r>
          </a:p>
          <a:p>
            <a:endParaRPr lang="en-US" dirty="0"/>
          </a:p>
          <a:p>
            <a:r>
              <a:rPr lang="en-US" dirty="0"/>
              <a:t>6. The My Community section of the website is designed to give the citizens of Arizona an easy-to-use way to look-up what environmental challenges and concerns are within their neighborhoods, around their children’s schools and community.</a:t>
            </a:r>
          </a:p>
          <a:p>
            <a:pPr marL="228597" indent="-228597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A7260-9073-4F28-9E6F-4302F1692E4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2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95325"/>
            <a:ext cx="6319838" cy="4738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825" y="4194631"/>
            <a:ext cx="5256609" cy="397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91" tIns="41596" rIns="83191" bIns="41596"/>
          <a:lstStyle/>
          <a:p>
            <a:r>
              <a:rPr lang="en-US" dirty="0" smtClean="0"/>
              <a:t>When we started our transformation 6 years ago we knew that we had to take a holistic</a:t>
            </a:r>
            <a:r>
              <a:rPr lang="en-US" baseline="0" dirty="0" smtClean="0"/>
              <a:t>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current system has roughly 40 tools, training or practices.</a:t>
            </a:r>
            <a:endParaRPr lang="en-US" dirty="0" smtClean="0"/>
          </a:p>
          <a:p>
            <a:pPr eaLnBrk="1" hangingPunct="1"/>
            <a:endParaRPr lang="en-US" altLang="en-US" b="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b="0" dirty="0" smtClean="0">
                <a:latin typeface="Arial" pitchFamily="34" charset="0"/>
                <a:cs typeface="Arial" pitchFamily="34" charset="0"/>
              </a:rPr>
              <a:t>The beautiful paradox</a:t>
            </a:r>
            <a:r>
              <a:rPr lang="en-US" altLang="en-US" b="0" baseline="0" dirty="0" smtClean="0">
                <a:latin typeface="Arial" pitchFamily="34" charset="0"/>
                <a:cs typeface="Arial" pitchFamily="34" charset="0"/>
              </a:rPr>
              <a:t> is that  you build a change-receptive culture by creating a holistic system that every manager follows strictly. </a:t>
            </a:r>
            <a:endParaRPr lang="en-US" altLang="en-US" b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7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4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4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7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29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95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1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rgbClr val="5C898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C89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5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7010400" cy="41116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>
            <a:lvl1pPr marL="342900" indent="-342900">
              <a:buClr>
                <a:srgbClr val="006666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006666"/>
              </a:buClr>
              <a:defRPr/>
            </a:lvl2pPr>
            <a:lvl3pPr>
              <a:buClr>
                <a:srgbClr val="006666"/>
              </a:buClr>
              <a:defRPr/>
            </a:lvl3pPr>
            <a:lvl4pPr>
              <a:buClr>
                <a:srgbClr val="006666"/>
              </a:buClr>
              <a:defRPr/>
            </a:lvl4pPr>
            <a:lvl5pPr>
              <a:buClr>
                <a:srgbClr val="00666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1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ith Green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81400"/>
            <a:ext cx="9144000" cy="2209800"/>
          </a:xfrm>
          <a:prstGeom prst="rect">
            <a:avLst/>
          </a:prstGeom>
          <a:solidFill>
            <a:srgbClr val="5C8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81400"/>
            <a:ext cx="7772400" cy="8255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4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ith Tan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81400"/>
            <a:ext cx="9144000" cy="2209800"/>
          </a:xfrm>
          <a:prstGeom prst="rect">
            <a:avLst/>
          </a:prstGeom>
          <a:solidFill>
            <a:srgbClr val="D2C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81400"/>
            <a:ext cx="7772400" cy="8255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6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C898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8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8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8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3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104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0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1" r:id="rId4"/>
    <p:sldLayoutId id="2147483663" r:id="rId5"/>
    <p:sldLayoutId id="2147483662" r:id="rId6"/>
    <p:sldLayoutId id="2147483652" r:id="rId7"/>
    <p:sldLayoutId id="2147483653" r:id="rId8"/>
    <p:sldLayoutId id="2147483661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C8984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C8984"/>
        </a:buClr>
        <a:buSzPct val="75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C8984"/>
        </a:buClr>
        <a:buSzPct val="7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C8984"/>
        </a:buClr>
        <a:buSzPct val="75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C8984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49575"/>
            <a:ext cx="8153400" cy="1470025"/>
          </a:xfrm>
        </p:spPr>
        <p:txBody>
          <a:bodyPr/>
          <a:lstStyle/>
          <a:p>
            <a:r>
              <a:rPr lang="en-US" sz="3600" dirty="0" smtClean="0">
                <a:solidFill>
                  <a:srgbClr val="214C45"/>
                </a:solidFill>
              </a:rPr>
              <a:t>Arizona Management System Gone Virtual</a:t>
            </a:r>
            <a:endParaRPr lang="en-US" sz="3600" dirty="0">
              <a:solidFill>
                <a:srgbClr val="214C4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19600"/>
            <a:ext cx="64008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214C45"/>
                </a:solidFill>
              </a:rPr>
              <a:t>October 15, 2020</a:t>
            </a:r>
            <a:endParaRPr lang="en-US" dirty="0">
              <a:solidFill>
                <a:srgbClr val="214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 Winning Platform</a:t>
            </a:r>
            <a:endParaRPr lang="en-US" dirty="0"/>
          </a:p>
        </p:txBody>
      </p:sp>
      <p:pic>
        <p:nvPicPr>
          <p:cNvPr id="2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3" y="1747142"/>
            <a:ext cx="3573258" cy="2267645"/>
          </a:xfr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4" y="877396"/>
            <a:ext cx="2854887" cy="614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237" y="871486"/>
            <a:ext cx="3297363" cy="5632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603" y="4143375"/>
            <a:ext cx="4932237" cy="236031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5410200" y="871486"/>
            <a:ext cx="0" cy="5632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>
            <a:off x="4663963" y="6198887"/>
            <a:ext cx="4440363" cy="304800"/>
          </a:xfrm>
          <a:prstGeom prst="arc">
            <a:avLst>
              <a:gd name="adj1" fmla="val 11191110"/>
              <a:gd name="adj2" fmla="val 21456944"/>
            </a:avLst>
          </a:prstGeom>
          <a:ln w="69850" cap="rnd">
            <a:solidFill>
              <a:srgbClr val="5C89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itle 307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System Framework</a:t>
            </a:r>
            <a:endParaRPr lang="en-US" dirty="0"/>
          </a:p>
        </p:txBody>
      </p:sp>
      <p:grpSp>
        <p:nvGrpSpPr>
          <p:cNvPr id="30739" name="Group 30738"/>
          <p:cNvGrpSpPr/>
          <p:nvPr/>
        </p:nvGrpSpPr>
        <p:grpSpPr>
          <a:xfrm>
            <a:off x="381000" y="2407125"/>
            <a:ext cx="2189958" cy="1783875"/>
            <a:chOff x="650917" y="2800591"/>
            <a:chExt cx="2189958" cy="1783875"/>
          </a:xfrm>
        </p:grpSpPr>
        <p:pic>
          <p:nvPicPr>
            <p:cNvPr id="30736" name="Picture 30735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69880" t="2" r="1206" b="58660"/>
            <a:stretch/>
          </p:blipFill>
          <p:spPr>
            <a:xfrm>
              <a:off x="735260" y="2800591"/>
              <a:ext cx="1990727" cy="1493045"/>
            </a:xfrm>
            <a:prstGeom prst="rect">
              <a:avLst/>
            </a:prstGeom>
          </p:spPr>
        </p:pic>
        <p:sp>
          <p:nvSpPr>
            <p:cNvPr id="30738" name="TextBox 30737"/>
            <p:cNvSpPr txBox="1"/>
            <p:nvPr/>
          </p:nvSpPr>
          <p:spPr>
            <a:xfrm>
              <a:off x="650917" y="4276689"/>
              <a:ext cx="21899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 Rounded MT Bold" panose="020F0704030504030204" pitchFamily="34" charset="0"/>
                </a:rPr>
                <a:t>p</a:t>
              </a:r>
              <a:r>
                <a:rPr lang="en-US" sz="1400" dirty="0" smtClean="0">
                  <a:latin typeface="Arial Rounded MT Bold" panose="020F0704030504030204" pitchFamily="34" charset="0"/>
                </a:rPr>
                <a:t>roblem solving events</a:t>
              </a:r>
              <a:endParaRPr lang="en-US" sz="14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0740" name="Group 30739"/>
          <p:cNvGrpSpPr/>
          <p:nvPr/>
        </p:nvGrpSpPr>
        <p:grpSpPr>
          <a:xfrm>
            <a:off x="486409" y="4724400"/>
            <a:ext cx="2283939" cy="1322461"/>
            <a:chOff x="813863" y="4837272"/>
            <a:chExt cx="2283939" cy="1322461"/>
          </a:xfrm>
        </p:grpSpPr>
        <p:grpSp>
          <p:nvGrpSpPr>
            <p:cNvPr id="30735" name="Group 30734"/>
            <p:cNvGrpSpPr/>
            <p:nvPr/>
          </p:nvGrpSpPr>
          <p:grpSpPr>
            <a:xfrm>
              <a:off x="813863" y="4837272"/>
              <a:ext cx="2283939" cy="1069655"/>
              <a:chOff x="497076" y="2536706"/>
              <a:chExt cx="2283939" cy="1069655"/>
            </a:xfrm>
          </p:grpSpPr>
          <p:pic>
            <p:nvPicPr>
              <p:cNvPr id="30726" name="Picture 30725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97076" y="2536706"/>
                <a:ext cx="1069655" cy="1069655"/>
              </a:xfrm>
              <a:prstGeom prst="rect">
                <a:avLst/>
              </a:prstGeom>
            </p:spPr>
          </p:pic>
          <p:pic>
            <p:nvPicPr>
              <p:cNvPr id="30730" name="Picture 3072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16486" y="2770548"/>
                <a:ext cx="664529" cy="664529"/>
              </a:xfrm>
              <a:prstGeom prst="rect">
                <a:avLst/>
              </a:prstGeom>
            </p:spPr>
          </p:pic>
          <p:sp>
            <p:nvSpPr>
              <p:cNvPr id="30731" name="Minus 30730"/>
              <p:cNvSpPr/>
              <p:nvPr/>
            </p:nvSpPr>
            <p:spPr>
              <a:xfrm>
                <a:off x="1566731" y="3013378"/>
                <a:ext cx="338269" cy="45719"/>
              </a:xfrm>
              <a:prstGeom prst="mathMinu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Minus 118"/>
              <p:cNvSpPr/>
              <p:nvPr/>
            </p:nvSpPr>
            <p:spPr>
              <a:xfrm>
                <a:off x="1566731" y="3153948"/>
                <a:ext cx="338269" cy="45719"/>
              </a:xfrm>
              <a:prstGeom prst="mathMinu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1161056" y="5851956"/>
              <a:ext cx="159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Rounded MT Bold" panose="020F0704030504030204" pitchFamily="34" charset="0"/>
                </a:rPr>
                <a:t>andon response</a:t>
              </a:r>
              <a:endParaRPr lang="en-US" sz="14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0741" name="Group 30740"/>
          <p:cNvGrpSpPr/>
          <p:nvPr/>
        </p:nvGrpSpPr>
        <p:grpSpPr>
          <a:xfrm>
            <a:off x="3686662" y="5282170"/>
            <a:ext cx="1770678" cy="1466279"/>
            <a:chOff x="3686662" y="5282170"/>
            <a:chExt cx="1770678" cy="1466279"/>
          </a:xfrm>
        </p:grpSpPr>
        <p:pic>
          <p:nvPicPr>
            <p:cNvPr id="30728" name="Picture 307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985985" y="5458065"/>
              <a:ext cx="1199350" cy="1200150"/>
            </a:xfrm>
            <a:prstGeom prst="rect">
              <a:avLst/>
            </a:prstGeom>
          </p:spPr>
        </p:pic>
        <p:sp>
          <p:nvSpPr>
            <p:cNvPr id="30732" name="TextBox 30731"/>
            <p:cNvSpPr txBox="1"/>
            <p:nvPr/>
          </p:nvSpPr>
          <p:spPr>
            <a:xfrm>
              <a:off x="4331390" y="5282170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366CC"/>
                  </a:solidFill>
                </a:rPr>
                <a:t>1:1</a:t>
              </a:r>
              <a:endParaRPr lang="en-US" b="1" dirty="0">
                <a:solidFill>
                  <a:srgbClr val="3366CC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686662" y="6440672"/>
              <a:ext cx="1770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 Rounded MT Bold" panose="020F0704030504030204" pitchFamily="34" charset="0"/>
                </a:rPr>
                <a:t>s</a:t>
              </a:r>
              <a:r>
                <a:rPr lang="en-US" sz="1400" dirty="0" smtClean="0">
                  <a:latin typeface="Arial Rounded MT Bold" panose="020F0704030504030204" pitchFamily="34" charset="0"/>
                </a:rPr>
                <a:t>taff development</a:t>
              </a:r>
              <a:endParaRPr lang="en-US" sz="14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0742" name="Group 30741"/>
          <p:cNvGrpSpPr/>
          <p:nvPr/>
        </p:nvGrpSpPr>
        <p:grpSpPr>
          <a:xfrm>
            <a:off x="5688091" y="4892595"/>
            <a:ext cx="3151109" cy="1432005"/>
            <a:chOff x="5840491" y="5029200"/>
            <a:chExt cx="3151109" cy="1432005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39" t="13664" r="33424" b="-3664"/>
            <a:stretch/>
          </p:blipFill>
          <p:spPr>
            <a:xfrm>
              <a:off x="6710882" y="5505544"/>
              <a:ext cx="457200" cy="822960"/>
            </a:xfrm>
            <a:prstGeom prst="rect">
              <a:avLst/>
            </a:prstGeom>
          </p:spPr>
        </p:pic>
        <p:grpSp>
          <p:nvGrpSpPr>
            <p:cNvPr id="80" name="Group 79"/>
            <p:cNvGrpSpPr/>
            <p:nvPr/>
          </p:nvGrpSpPr>
          <p:grpSpPr>
            <a:xfrm>
              <a:off x="5840491" y="5029200"/>
              <a:ext cx="830178" cy="632423"/>
              <a:chOff x="1828800" y="1447800"/>
              <a:chExt cx="1371600" cy="99060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1828800" y="1447800"/>
                <a:ext cx="1371600" cy="9906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1911350" y="1587500"/>
                <a:ext cx="304800" cy="2794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2362200" y="1587500"/>
                <a:ext cx="304800" cy="2794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2781300" y="1587500"/>
                <a:ext cx="304800" cy="2794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1911350" y="2012950"/>
                <a:ext cx="304800" cy="2794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2362200" y="2007870"/>
                <a:ext cx="304800" cy="2794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2781300" y="2001520"/>
                <a:ext cx="304800" cy="2794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0" name="Picture 2" descr="performance icon 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300" y="1626870"/>
                <a:ext cx="228600" cy="194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performance icon 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2036445"/>
                <a:ext cx="228600" cy="194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4" descr="https://image.freepik.com/free-icon/group-of-people-in-a-formation_318-44341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4370" y="1614170"/>
                <a:ext cx="240030" cy="240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" name="Rectangle 102"/>
              <p:cNvSpPr/>
              <p:nvPr/>
            </p:nvSpPr>
            <p:spPr>
              <a:xfrm>
                <a:off x="2406650" y="2036445"/>
                <a:ext cx="76200" cy="8255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482850" y="2133600"/>
                <a:ext cx="76200" cy="8255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536825" y="2092325"/>
                <a:ext cx="76200" cy="8255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432050" y="2152650"/>
                <a:ext cx="76200" cy="82550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815528" y="1626870"/>
                <a:ext cx="247712" cy="217170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1233" y="2077720"/>
                <a:ext cx="224978" cy="185166"/>
              </a:xfrm>
              <a:prstGeom prst="rect">
                <a:avLst/>
              </a:prstGeom>
            </p:spPr>
          </p:pic>
        </p:grpSp>
        <p:sp>
          <p:nvSpPr>
            <p:cNvPr id="81" name="Plus 80"/>
            <p:cNvSpPr>
              <a:spLocks noChangeAspect="1"/>
            </p:cNvSpPr>
            <p:nvPr/>
          </p:nvSpPr>
          <p:spPr>
            <a:xfrm>
              <a:off x="6743142" y="5186026"/>
              <a:ext cx="267258" cy="285494"/>
            </a:xfrm>
            <a:prstGeom prst="mathPlus">
              <a:avLst>
                <a:gd name="adj1" fmla="val 4472"/>
              </a:avLst>
            </a:prstGeom>
            <a:solidFill>
              <a:srgbClr val="5C898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32" name="Picture 8" descr="https://image.freepik.com/free-icon/man-in-office-desk-with-computer_318-29805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0" y="5653894"/>
              <a:ext cx="518306" cy="51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Plus 110"/>
            <p:cNvSpPr>
              <a:spLocks noChangeAspect="1"/>
            </p:cNvSpPr>
            <p:nvPr/>
          </p:nvSpPr>
          <p:spPr>
            <a:xfrm>
              <a:off x="8153400" y="5204969"/>
              <a:ext cx="267258" cy="285494"/>
            </a:xfrm>
            <a:prstGeom prst="mathPlus">
              <a:avLst>
                <a:gd name="adj1" fmla="val 4472"/>
              </a:avLst>
            </a:prstGeom>
            <a:solidFill>
              <a:srgbClr val="5C898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733" name="Picture 307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91550" y="5105400"/>
              <a:ext cx="400050" cy="533400"/>
            </a:xfrm>
            <a:prstGeom prst="rect">
              <a:avLst/>
            </a:prstGeom>
          </p:spPr>
        </p:pic>
        <p:grpSp>
          <p:nvGrpSpPr>
            <p:cNvPr id="30734" name="Group 30733"/>
            <p:cNvGrpSpPr>
              <a:grpSpLocks noChangeAspect="1"/>
            </p:cNvGrpSpPr>
            <p:nvPr/>
          </p:nvGrpSpPr>
          <p:grpSpPr>
            <a:xfrm>
              <a:off x="7119794" y="5032275"/>
              <a:ext cx="996434" cy="606525"/>
              <a:chOff x="3561552" y="2793831"/>
              <a:chExt cx="1752600" cy="1066800"/>
            </a:xfrm>
          </p:grpSpPr>
          <p:sp>
            <p:nvSpPr>
              <p:cNvPr id="123" name="Right Arrow 122"/>
              <p:cNvSpPr/>
              <p:nvPr/>
            </p:nvSpPr>
            <p:spPr>
              <a:xfrm>
                <a:off x="3632429" y="2864951"/>
                <a:ext cx="1597959" cy="175785"/>
              </a:xfrm>
              <a:prstGeom prst="right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Snip Single Corner Rectangle 123"/>
              <p:cNvSpPr/>
              <p:nvPr/>
            </p:nvSpPr>
            <p:spPr>
              <a:xfrm>
                <a:off x="3632429" y="3079496"/>
                <a:ext cx="206188" cy="168317"/>
              </a:xfrm>
              <a:prstGeom prst="snip1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Snip Single Corner Rectangle 124"/>
              <p:cNvSpPr/>
              <p:nvPr/>
            </p:nvSpPr>
            <p:spPr>
              <a:xfrm>
                <a:off x="3632429" y="3343233"/>
                <a:ext cx="206188" cy="168317"/>
              </a:xfrm>
              <a:prstGeom prst="snip1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Snip Single Corner Rectangle 125"/>
              <p:cNvSpPr/>
              <p:nvPr/>
            </p:nvSpPr>
            <p:spPr>
              <a:xfrm>
                <a:off x="3632429" y="3606970"/>
                <a:ext cx="206188" cy="168317"/>
              </a:xfrm>
              <a:prstGeom prst="snip1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Snip Single Corner Rectangle 126"/>
              <p:cNvSpPr/>
              <p:nvPr/>
            </p:nvSpPr>
            <p:spPr>
              <a:xfrm>
                <a:off x="3928739" y="3342640"/>
                <a:ext cx="206188" cy="168317"/>
              </a:xfrm>
              <a:prstGeom prst="snip1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Snip Single Corner Rectangle 127"/>
              <p:cNvSpPr/>
              <p:nvPr/>
            </p:nvSpPr>
            <p:spPr>
              <a:xfrm>
                <a:off x="3928739" y="3075348"/>
                <a:ext cx="206188" cy="168317"/>
              </a:xfrm>
              <a:prstGeom prst="snip1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Snip Single Corner Rectangle 128"/>
              <p:cNvSpPr/>
              <p:nvPr/>
            </p:nvSpPr>
            <p:spPr>
              <a:xfrm>
                <a:off x="4231320" y="3071376"/>
                <a:ext cx="206188" cy="168317"/>
              </a:xfrm>
              <a:prstGeom prst="snip1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Snip Single Corner Rectangle 129"/>
              <p:cNvSpPr/>
              <p:nvPr/>
            </p:nvSpPr>
            <p:spPr>
              <a:xfrm>
                <a:off x="4521358" y="3080859"/>
                <a:ext cx="206188" cy="168317"/>
              </a:xfrm>
              <a:prstGeom prst="snip1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Snip Single Corner Rectangle 130"/>
              <p:cNvSpPr/>
              <p:nvPr/>
            </p:nvSpPr>
            <p:spPr>
              <a:xfrm>
                <a:off x="4817668" y="3079496"/>
                <a:ext cx="206188" cy="168317"/>
              </a:xfrm>
              <a:prstGeom prst="snip1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ounded Rectangle 131"/>
              <p:cNvSpPr/>
              <p:nvPr/>
            </p:nvSpPr>
            <p:spPr>
              <a:xfrm>
                <a:off x="3561552" y="2793831"/>
                <a:ext cx="1752600" cy="1066800"/>
              </a:xfrm>
              <a:prstGeom prst="roundRect">
                <a:avLst>
                  <a:gd name="adj" fmla="val 6667"/>
                </a:avLst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6449479" y="6153428"/>
              <a:ext cx="1876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 Rounded MT Bold" panose="020F0704030504030204" pitchFamily="34" charset="0"/>
                </a:rPr>
                <a:t>t</a:t>
              </a:r>
              <a:r>
                <a:rPr lang="en-US" sz="1400" dirty="0" smtClean="0">
                  <a:latin typeface="Arial Rounded MT Bold" panose="020F0704030504030204" pitchFamily="34" charset="0"/>
                </a:rPr>
                <a:t>iered gemba walks</a:t>
              </a:r>
              <a:endParaRPr lang="en-US" sz="14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0743" name="Group 30742"/>
          <p:cNvGrpSpPr/>
          <p:nvPr/>
        </p:nvGrpSpPr>
        <p:grpSpPr>
          <a:xfrm>
            <a:off x="6572657" y="2514600"/>
            <a:ext cx="2190343" cy="2127718"/>
            <a:chOff x="6423789" y="2514600"/>
            <a:chExt cx="2190343" cy="2127718"/>
          </a:xfrm>
        </p:grpSpPr>
        <p:grpSp>
          <p:nvGrpSpPr>
            <p:cNvPr id="44" name="Group 43"/>
            <p:cNvGrpSpPr/>
            <p:nvPr/>
          </p:nvGrpSpPr>
          <p:grpSpPr>
            <a:xfrm>
              <a:off x="6437729" y="2514600"/>
              <a:ext cx="2119537" cy="662208"/>
              <a:chOff x="1828799" y="1447800"/>
              <a:chExt cx="3810001" cy="106680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1828799" y="1447800"/>
                <a:ext cx="1495933" cy="1066800"/>
                <a:chOff x="1828800" y="1447800"/>
                <a:chExt cx="1371600" cy="990600"/>
              </a:xfrm>
            </p:grpSpPr>
            <p:sp>
              <p:nvSpPr>
                <p:cNvPr id="58" name="Rounded Rectangle 57"/>
                <p:cNvSpPr/>
                <p:nvPr/>
              </p:nvSpPr>
              <p:spPr>
                <a:xfrm>
                  <a:off x="1828800" y="1447800"/>
                  <a:ext cx="1371600" cy="9906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Rounded Rectangle 58"/>
                <p:cNvSpPr/>
                <p:nvPr/>
              </p:nvSpPr>
              <p:spPr>
                <a:xfrm>
                  <a:off x="1911350" y="1587500"/>
                  <a:ext cx="304800" cy="2794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Rounded Rectangle 59"/>
                <p:cNvSpPr/>
                <p:nvPr/>
              </p:nvSpPr>
              <p:spPr>
                <a:xfrm>
                  <a:off x="2362200" y="1587500"/>
                  <a:ext cx="304800" cy="2794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Rounded Rectangle 60"/>
                <p:cNvSpPr/>
                <p:nvPr/>
              </p:nvSpPr>
              <p:spPr>
                <a:xfrm>
                  <a:off x="2781300" y="1587500"/>
                  <a:ext cx="304800" cy="2794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ounded Rectangle 61"/>
                <p:cNvSpPr/>
                <p:nvPr/>
              </p:nvSpPr>
              <p:spPr>
                <a:xfrm>
                  <a:off x="1911350" y="2012950"/>
                  <a:ext cx="304800" cy="2794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ounded Rectangle 62"/>
                <p:cNvSpPr/>
                <p:nvPr/>
              </p:nvSpPr>
              <p:spPr>
                <a:xfrm>
                  <a:off x="2362200" y="2007870"/>
                  <a:ext cx="304800" cy="2794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Rounded Rectangle 63"/>
                <p:cNvSpPr/>
                <p:nvPr/>
              </p:nvSpPr>
              <p:spPr>
                <a:xfrm>
                  <a:off x="2781300" y="2001520"/>
                  <a:ext cx="304800" cy="2794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65" name="Picture 2" descr="performance icon 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0300" y="1626870"/>
                  <a:ext cx="228600" cy="1943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2" descr="performance icon 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9400" y="2036445"/>
                  <a:ext cx="228600" cy="1943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4" descr="https://image.freepik.com/free-icon/group-of-people-in-a-formation_318-44341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4370" y="1614170"/>
                  <a:ext cx="240030" cy="2400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8" name="Rectangle 67"/>
                <p:cNvSpPr/>
                <p:nvPr/>
              </p:nvSpPr>
              <p:spPr>
                <a:xfrm>
                  <a:off x="2406650" y="2036445"/>
                  <a:ext cx="76200" cy="82550"/>
                </a:xfrm>
                <a:prstGeom prst="rect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2482850" y="2133600"/>
                  <a:ext cx="76200" cy="82550"/>
                </a:xfrm>
                <a:prstGeom prst="rect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2536825" y="2092325"/>
                  <a:ext cx="76200" cy="82550"/>
                </a:xfrm>
                <a:prstGeom prst="rect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2432050" y="2152650"/>
                  <a:ext cx="76200" cy="82550"/>
                </a:xfrm>
                <a:prstGeom prst="rect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2815528" y="1626870"/>
                  <a:ext cx="247712" cy="217170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61233" y="2077720"/>
                  <a:ext cx="224978" cy="185166"/>
                </a:xfrm>
                <a:prstGeom prst="rect">
                  <a:avLst/>
                </a:prstGeom>
              </p:spPr>
            </p:pic>
          </p:grpSp>
          <p:sp>
            <p:nvSpPr>
              <p:cNvPr id="46" name="Plus 45"/>
              <p:cNvSpPr>
                <a:spLocks noChangeAspect="1"/>
              </p:cNvSpPr>
              <p:nvPr/>
            </p:nvSpPr>
            <p:spPr>
              <a:xfrm>
                <a:off x="3376041" y="1712341"/>
                <a:ext cx="481584" cy="481584"/>
              </a:xfrm>
              <a:prstGeom prst="mathPlus">
                <a:avLst>
                  <a:gd name="adj1" fmla="val 4472"/>
                </a:avLst>
              </a:prstGeom>
              <a:solidFill>
                <a:srgbClr val="5C8984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3886200" y="1447800"/>
                <a:ext cx="1752600" cy="1066800"/>
                <a:chOff x="3933825" y="1447800"/>
                <a:chExt cx="2590800" cy="1143000"/>
              </a:xfrm>
            </p:grpSpPr>
            <p:sp>
              <p:nvSpPr>
                <p:cNvPr id="48" name="Right Arrow 47"/>
                <p:cNvSpPr/>
                <p:nvPr/>
              </p:nvSpPr>
              <p:spPr>
                <a:xfrm>
                  <a:off x="4038600" y="1524000"/>
                  <a:ext cx="2362200" cy="188341"/>
                </a:xfrm>
                <a:prstGeom prst="rightArrow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Snip Single Corner Rectangle 48"/>
                <p:cNvSpPr/>
                <p:nvPr/>
              </p:nvSpPr>
              <p:spPr>
                <a:xfrm>
                  <a:off x="4038600" y="1753870"/>
                  <a:ext cx="304800" cy="180340"/>
                </a:xfrm>
                <a:prstGeom prst="snip1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Snip Single Corner Rectangle 49"/>
                <p:cNvSpPr/>
                <p:nvPr/>
              </p:nvSpPr>
              <p:spPr>
                <a:xfrm>
                  <a:off x="4038600" y="2036445"/>
                  <a:ext cx="304800" cy="180340"/>
                </a:xfrm>
                <a:prstGeom prst="snip1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Snip Single Corner Rectangle 50"/>
                <p:cNvSpPr/>
                <p:nvPr/>
              </p:nvSpPr>
              <p:spPr>
                <a:xfrm>
                  <a:off x="4038600" y="2319020"/>
                  <a:ext cx="304800" cy="180340"/>
                </a:xfrm>
                <a:prstGeom prst="snip1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Snip Single Corner Rectangle 51"/>
                <p:cNvSpPr/>
                <p:nvPr/>
              </p:nvSpPr>
              <p:spPr>
                <a:xfrm>
                  <a:off x="4476623" y="2035810"/>
                  <a:ext cx="304800" cy="180340"/>
                </a:xfrm>
                <a:prstGeom prst="snip1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Snip Single Corner Rectangle 52"/>
                <p:cNvSpPr/>
                <p:nvPr/>
              </p:nvSpPr>
              <p:spPr>
                <a:xfrm>
                  <a:off x="4476623" y="1749425"/>
                  <a:ext cx="304800" cy="180340"/>
                </a:xfrm>
                <a:prstGeom prst="snip1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Snip Single Corner Rectangle 53"/>
                <p:cNvSpPr/>
                <p:nvPr/>
              </p:nvSpPr>
              <p:spPr>
                <a:xfrm>
                  <a:off x="4923917" y="1745170"/>
                  <a:ext cx="304800" cy="180340"/>
                </a:xfrm>
                <a:prstGeom prst="snip1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Snip Single Corner Rectangle 54"/>
                <p:cNvSpPr/>
                <p:nvPr/>
              </p:nvSpPr>
              <p:spPr>
                <a:xfrm>
                  <a:off x="5352669" y="1755330"/>
                  <a:ext cx="304800" cy="180340"/>
                </a:xfrm>
                <a:prstGeom prst="snip1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Snip Single Corner Rectangle 55"/>
                <p:cNvSpPr/>
                <p:nvPr/>
              </p:nvSpPr>
              <p:spPr>
                <a:xfrm>
                  <a:off x="5790692" y="1753870"/>
                  <a:ext cx="304800" cy="180340"/>
                </a:xfrm>
                <a:prstGeom prst="snip1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Rounded Rectangle 56"/>
                <p:cNvSpPr/>
                <p:nvPr/>
              </p:nvSpPr>
              <p:spPr>
                <a:xfrm>
                  <a:off x="3933825" y="1447800"/>
                  <a:ext cx="2590800" cy="1143000"/>
                </a:xfrm>
                <a:prstGeom prst="roundRect">
                  <a:avLst>
                    <a:gd name="adj" fmla="val 6667"/>
                  </a:avLst>
                </a:prstGeom>
                <a:noFill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1030" name="Picture 6" descr="http://www.clipartbest.com/cliparts/9cz/xob/9czxobpBi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923" y="3239740"/>
              <a:ext cx="1368324" cy="1044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" name="TextBox 142"/>
            <p:cNvSpPr txBox="1"/>
            <p:nvPr/>
          </p:nvSpPr>
          <p:spPr>
            <a:xfrm>
              <a:off x="6423789" y="4119098"/>
              <a:ext cx="21903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Arial Rounded MT Bold" panose="020F0704030504030204" pitchFamily="34" charset="0"/>
                </a:rPr>
                <a:t>t</a:t>
              </a:r>
              <a:r>
                <a:rPr lang="en-US" sz="1400" dirty="0" smtClean="0">
                  <a:latin typeface="Arial Rounded MT Bold" panose="020F0704030504030204" pitchFamily="34" charset="0"/>
                </a:rPr>
                <a:t>iered huddle meetings</a:t>
              </a:r>
            </a:p>
            <a:p>
              <a:pPr algn="ctr"/>
              <a:r>
                <a:rPr lang="en-US" sz="1400" dirty="0">
                  <a:latin typeface="Arial Rounded MT Bold" panose="020F0704030504030204" pitchFamily="34" charset="0"/>
                </a:rPr>
                <a:t>+</a:t>
              </a:r>
              <a:r>
                <a:rPr lang="en-US" sz="1400" dirty="0" smtClean="0">
                  <a:latin typeface="Arial Rounded MT Bold" panose="020F0704030504030204" pitchFamily="34" charset="0"/>
                </a:rPr>
                <a:t> business review</a:t>
              </a:r>
              <a:endParaRPr lang="en-US" sz="14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0747" name="Group 30746"/>
          <p:cNvGrpSpPr/>
          <p:nvPr/>
        </p:nvGrpSpPr>
        <p:grpSpPr>
          <a:xfrm>
            <a:off x="2666999" y="1066800"/>
            <a:ext cx="3810001" cy="1469997"/>
            <a:chOff x="2666999" y="1066800"/>
            <a:chExt cx="3810001" cy="1469997"/>
          </a:xfrm>
        </p:grpSpPr>
        <p:grpSp>
          <p:nvGrpSpPr>
            <p:cNvPr id="30721" name="Group 30720"/>
            <p:cNvGrpSpPr/>
            <p:nvPr/>
          </p:nvGrpSpPr>
          <p:grpSpPr>
            <a:xfrm>
              <a:off x="2666999" y="1066800"/>
              <a:ext cx="3810001" cy="1066800"/>
              <a:chOff x="1828799" y="1447800"/>
              <a:chExt cx="3810001" cy="106680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799" y="1447800"/>
                <a:ext cx="1495933" cy="1066800"/>
                <a:chOff x="1828800" y="1447800"/>
                <a:chExt cx="1371600" cy="990600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1828800" y="1447800"/>
                  <a:ext cx="1371600" cy="9906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1911350" y="1587500"/>
                  <a:ext cx="304800" cy="2794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2362200" y="1587500"/>
                  <a:ext cx="304800" cy="2794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2781300" y="1587500"/>
                  <a:ext cx="304800" cy="2794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1911350" y="2012950"/>
                  <a:ext cx="304800" cy="2794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2362200" y="2007870"/>
                  <a:ext cx="304800" cy="2794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2781300" y="2001520"/>
                  <a:ext cx="304800" cy="2794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026" name="Picture 2" descr="performance icon pn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0300" y="1626870"/>
                  <a:ext cx="228600" cy="1943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2" descr="performance icon pn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9400" y="2036445"/>
                  <a:ext cx="228600" cy="1943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 descr="https://image.freepik.com/free-icon/group-of-people-in-a-formation_318-44341.jpg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4370" y="1614170"/>
                  <a:ext cx="240030" cy="2400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Rectangle 9"/>
                <p:cNvSpPr/>
                <p:nvPr/>
              </p:nvSpPr>
              <p:spPr>
                <a:xfrm>
                  <a:off x="2406650" y="2036445"/>
                  <a:ext cx="76200" cy="82550"/>
                </a:xfrm>
                <a:prstGeom prst="rect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2482850" y="2133600"/>
                  <a:ext cx="76200" cy="82550"/>
                </a:xfrm>
                <a:prstGeom prst="rect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536825" y="2092325"/>
                  <a:ext cx="76200" cy="82550"/>
                </a:xfrm>
                <a:prstGeom prst="rect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2432050" y="2152650"/>
                  <a:ext cx="76200" cy="82550"/>
                </a:xfrm>
                <a:prstGeom prst="rect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flipH="1">
                  <a:off x="2815528" y="1626870"/>
                  <a:ext cx="247712" cy="21717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61233" y="2077720"/>
                  <a:ext cx="224978" cy="185166"/>
                </a:xfrm>
                <a:prstGeom prst="rect">
                  <a:avLst/>
                </a:prstGeom>
              </p:spPr>
            </p:pic>
          </p:grpSp>
          <p:sp>
            <p:nvSpPr>
              <p:cNvPr id="31" name="Plus 30"/>
              <p:cNvSpPr>
                <a:spLocks noChangeAspect="1"/>
              </p:cNvSpPr>
              <p:nvPr/>
            </p:nvSpPr>
            <p:spPr>
              <a:xfrm>
                <a:off x="3376041" y="1712341"/>
                <a:ext cx="481584" cy="481584"/>
              </a:xfrm>
              <a:prstGeom prst="mathPlus">
                <a:avLst>
                  <a:gd name="adj1" fmla="val 4472"/>
                </a:avLst>
              </a:prstGeom>
              <a:solidFill>
                <a:srgbClr val="5C8984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0720" name="Group 30719"/>
              <p:cNvGrpSpPr/>
              <p:nvPr/>
            </p:nvGrpSpPr>
            <p:grpSpPr>
              <a:xfrm>
                <a:off x="3886200" y="1447800"/>
                <a:ext cx="1752600" cy="1066800"/>
                <a:chOff x="3933825" y="1447800"/>
                <a:chExt cx="2590800" cy="1143000"/>
              </a:xfrm>
            </p:grpSpPr>
            <p:sp>
              <p:nvSpPr>
                <p:cNvPr id="28" name="Right Arrow 27"/>
                <p:cNvSpPr/>
                <p:nvPr/>
              </p:nvSpPr>
              <p:spPr>
                <a:xfrm>
                  <a:off x="4038600" y="1524000"/>
                  <a:ext cx="2362200" cy="188341"/>
                </a:xfrm>
                <a:prstGeom prst="rightArrow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Snip Single Corner Rectangle 28"/>
                <p:cNvSpPr/>
                <p:nvPr/>
              </p:nvSpPr>
              <p:spPr>
                <a:xfrm>
                  <a:off x="4038600" y="1753870"/>
                  <a:ext cx="304800" cy="180340"/>
                </a:xfrm>
                <a:prstGeom prst="snip1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Snip Single Corner Rectangle 33"/>
                <p:cNvSpPr/>
                <p:nvPr/>
              </p:nvSpPr>
              <p:spPr>
                <a:xfrm>
                  <a:off x="4038600" y="2036445"/>
                  <a:ext cx="304800" cy="180340"/>
                </a:xfrm>
                <a:prstGeom prst="snip1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Snip Single Corner Rectangle 34"/>
                <p:cNvSpPr/>
                <p:nvPr/>
              </p:nvSpPr>
              <p:spPr>
                <a:xfrm>
                  <a:off x="4038600" y="2319020"/>
                  <a:ext cx="304800" cy="180340"/>
                </a:xfrm>
                <a:prstGeom prst="snip1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Snip Single Corner Rectangle 35"/>
                <p:cNvSpPr/>
                <p:nvPr/>
              </p:nvSpPr>
              <p:spPr>
                <a:xfrm>
                  <a:off x="4476623" y="2035810"/>
                  <a:ext cx="304800" cy="180340"/>
                </a:xfrm>
                <a:prstGeom prst="snip1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Snip Single Corner Rectangle 36"/>
                <p:cNvSpPr/>
                <p:nvPr/>
              </p:nvSpPr>
              <p:spPr>
                <a:xfrm>
                  <a:off x="4476623" y="1749425"/>
                  <a:ext cx="304800" cy="180340"/>
                </a:xfrm>
                <a:prstGeom prst="snip1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Snip Single Corner Rectangle 37"/>
                <p:cNvSpPr/>
                <p:nvPr/>
              </p:nvSpPr>
              <p:spPr>
                <a:xfrm>
                  <a:off x="4923917" y="1745170"/>
                  <a:ext cx="304800" cy="180340"/>
                </a:xfrm>
                <a:prstGeom prst="snip1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Snip Single Corner Rectangle 38"/>
                <p:cNvSpPr/>
                <p:nvPr/>
              </p:nvSpPr>
              <p:spPr>
                <a:xfrm>
                  <a:off x="5352669" y="1755330"/>
                  <a:ext cx="304800" cy="180340"/>
                </a:xfrm>
                <a:prstGeom prst="snip1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Snip Single Corner Rectangle 39"/>
                <p:cNvSpPr/>
                <p:nvPr/>
              </p:nvSpPr>
              <p:spPr>
                <a:xfrm>
                  <a:off x="5790692" y="1753870"/>
                  <a:ext cx="304800" cy="180340"/>
                </a:xfrm>
                <a:prstGeom prst="snip1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3933825" y="1447800"/>
                  <a:ext cx="2590800" cy="1143000"/>
                </a:xfrm>
                <a:prstGeom prst="roundRect">
                  <a:avLst>
                    <a:gd name="adj" fmla="val 6667"/>
                  </a:avLst>
                </a:prstGeom>
                <a:noFill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49" name="TextBox 148"/>
            <p:cNvSpPr txBox="1"/>
            <p:nvPr/>
          </p:nvSpPr>
          <p:spPr>
            <a:xfrm>
              <a:off x="3137396" y="2229020"/>
              <a:ext cx="2752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Rounded MT Bold" panose="020F0704030504030204" pitchFamily="34" charset="0"/>
                </a:rPr>
                <a:t>performance and flow boards</a:t>
              </a:r>
              <a:endParaRPr lang="en-US" sz="14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0748" name="Group 30747"/>
          <p:cNvGrpSpPr/>
          <p:nvPr/>
        </p:nvGrpSpPr>
        <p:grpSpPr>
          <a:xfrm>
            <a:off x="3176730" y="2435215"/>
            <a:ext cx="2694906" cy="2884408"/>
            <a:chOff x="3242450" y="2435215"/>
            <a:chExt cx="2694906" cy="2884408"/>
          </a:xfrm>
        </p:grpSpPr>
        <p:grpSp>
          <p:nvGrpSpPr>
            <p:cNvPr id="30746" name="Group 30745"/>
            <p:cNvGrpSpPr/>
            <p:nvPr/>
          </p:nvGrpSpPr>
          <p:grpSpPr>
            <a:xfrm rot="14466133">
              <a:off x="3147699" y="2529966"/>
              <a:ext cx="2884408" cy="2694906"/>
              <a:chOff x="3226586" y="2654233"/>
              <a:chExt cx="3052657" cy="2875982"/>
            </a:xfrm>
          </p:grpSpPr>
          <p:sp>
            <p:nvSpPr>
              <p:cNvPr id="30744" name="Block Arc 30743"/>
              <p:cNvSpPr/>
              <p:nvPr/>
            </p:nvSpPr>
            <p:spPr>
              <a:xfrm>
                <a:off x="3226586" y="2654233"/>
                <a:ext cx="2861043" cy="2875982"/>
              </a:xfrm>
              <a:prstGeom prst="blockArc">
                <a:avLst>
                  <a:gd name="adj1" fmla="val 818215"/>
                  <a:gd name="adj2" fmla="val 0"/>
                  <a:gd name="adj3" fmla="val 6644"/>
                </a:avLst>
              </a:prstGeom>
              <a:solidFill>
                <a:srgbClr val="5C8984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745" name="Isosceles Triangle 30744"/>
              <p:cNvSpPr/>
              <p:nvPr/>
            </p:nvSpPr>
            <p:spPr>
              <a:xfrm rot="10800000">
                <a:off x="5728727" y="4093000"/>
                <a:ext cx="550516" cy="239721"/>
              </a:xfrm>
              <a:prstGeom prst="triangle">
                <a:avLst>
                  <a:gd name="adj" fmla="val 48288"/>
                </a:avLst>
              </a:prstGeom>
              <a:solidFill>
                <a:srgbClr val="5C8984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3" name="TextBox 152"/>
            <p:cNvSpPr txBox="1"/>
            <p:nvPr/>
          </p:nvSpPr>
          <p:spPr>
            <a:xfrm>
              <a:off x="3967633" y="3616679"/>
              <a:ext cx="13320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 Rounded MT Bold" panose="020F0704030504030204" pitchFamily="34" charset="0"/>
                </a:rPr>
                <a:t>Continuous</a:t>
              </a:r>
            </a:p>
            <a:p>
              <a:pPr algn="ctr"/>
              <a:r>
                <a:rPr lang="en-US" sz="1400" dirty="0" smtClean="0">
                  <a:latin typeface="Arial Rounded MT Bold" panose="020F0704030504030204" pitchFamily="34" charset="0"/>
                </a:rPr>
                <a:t>Improvement</a:t>
              </a:r>
              <a:endParaRPr lang="en-US" sz="1400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126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Performance Board</a:t>
            </a:r>
            <a:endParaRPr lang="en-US" dirty="0"/>
          </a:p>
        </p:txBody>
      </p:sp>
      <p:sp>
        <p:nvSpPr>
          <p:cNvPr id="3" name="AutoShape 4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52500"/>
            <a:ext cx="8724549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257800"/>
            <a:ext cx="2279935" cy="14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Performance Board Metrics</a:t>
            </a:r>
            <a:endParaRPr lang="en-US" dirty="0"/>
          </a:p>
        </p:txBody>
      </p:sp>
      <p:sp>
        <p:nvSpPr>
          <p:cNvPr id="3" name="AutoShape 4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01742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Performance Board Metrics (2)</a:t>
            </a:r>
            <a:endParaRPr lang="en-US" dirty="0"/>
          </a:p>
        </p:txBody>
      </p:sp>
      <p:sp>
        <p:nvSpPr>
          <p:cNvPr id="3" name="AutoShape 4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219201"/>
            <a:ext cx="8678519" cy="54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EQ Template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ADEQ Template04</Template>
  <TotalTime>379</TotalTime>
  <Words>271</Words>
  <Application>Microsoft Office PowerPoint</Application>
  <PresentationFormat>On-screen Show (4:3)</PresentationFormat>
  <Paragraphs>31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ADEQ Template04</vt:lpstr>
      <vt:lpstr>Arizona Management System Gone Virtual</vt:lpstr>
      <vt:lpstr>Award Winning Platform</vt:lpstr>
      <vt:lpstr>Management System Framework</vt:lpstr>
      <vt:lpstr>Virtual Performance Board</vt:lpstr>
      <vt:lpstr>Virtual Performance Board Metrics</vt:lpstr>
      <vt:lpstr>Virtual Performance Board Metrics (2)</vt:lpstr>
    </vt:vector>
  </TitlesOfParts>
  <Company>Arizona Department of Environmental Quality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Talladen</dc:creator>
  <cp:lastModifiedBy>jimth</cp:lastModifiedBy>
  <cp:revision>17</cp:revision>
  <dcterms:created xsi:type="dcterms:W3CDTF">2014-06-03T16:59:02Z</dcterms:created>
  <dcterms:modified xsi:type="dcterms:W3CDTF">2020-10-09T19:08:36Z</dcterms:modified>
</cp:coreProperties>
</file>